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70" r:id="rId8"/>
    <p:sldId id="261" r:id="rId9"/>
    <p:sldId id="271" r:id="rId10"/>
    <p:sldId id="262" r:id="rId11"/>
    <p:sldId id="27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A25C-E035-E12D-E57F-60F6D2E27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2585B9-EF9E-A6F7-CB10-3BF9042FD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E8154-43FC-8801-3A6E-97E2083ECC98}"/>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252B0BBD-E888-DC01-B4CA-E67DBBBAF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AA485-3733-183F-AEDD-5B3495327F5E}"/>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305841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F202-CD58-6CFA-186D-E5A6E917A0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99EDF-A492-3C81-B400-CEFA1045D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ED9D4-EB74-1135-A7CA-D162085F8798}"/>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D57FBA03-6A74-1251-AD4B-6CAAE5F08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FDE11-9AD6-7019-6BDC-926F0C361F3B}"/>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99324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17BFA-0CF4-1B01-89C3-9C1B88AB17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55F6A6-D97B-8F26-CAEB-F44B77B4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33D79-4506-DCF4-5202-5B38A62CBB0E}"/>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52634C58-3270-58B7-D9E2-F1E41D46D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23599-F1AA-8184-D97F-F75CAB89B3CB}"/>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344778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A538-B373-B855-F196-CAAC107B9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D7A74-9960-8933-96D7-2674824588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82016-D703-7063-5A2C-623824C76BAD}"/>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0AD47BCA-664C-A9E1-484F-6B2262695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13408-461E-FA48-F6D5-D5F4DDBBED8C}"/>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12837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AC16-A99C-C033-64A8-8FC404537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01468-0A0D-3477-4EB3-6FB1D8B276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19BDB6-74BB-A0F8-B9E4-28BB432FEC9F}"/>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194E5245-7DBD-8816-6DAC-5662FCEE8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53E03-CFD5-B945-B2B0-A91BD1014CA3}"/>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337853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F5B9-033E-FB24-468B-C8E559E35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48650-E00A-35C1-8861-AC36C1371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F3936-5354-9248-8237-F8B019F3B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F1411A-6688-BA75-357F-947721613139}"/>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6" name="Footer Placeholder 5">
            <a:extLst>
              <a:ext uri="{FF2B5EF4-FFF2-40B4-BE49-F238E27FC236}">
                <a16:creationId xmlns:a16="http://schemas.microsoft.com/office/drawing/2014/main" id="{B31E7397-CA5C-6CAC-FCFD-907A9DDEC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A47AB-E174-DF20-4573-1131B9AD8AB2}"/>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320724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EB72-FBCB-9564-EB3B-C280E5FB8E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D8BD11-2F46-CD99-39F0-69FE50D61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DC14C-5639-AC3D-38FB-2C836CBFAA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506481-58C8-2E7E-C87F-180D5F4BD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68918-41D2-5CD3-293F-792D5A3B4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D6077-CDFC-6752-F623-48A00933A420}"/>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8" name="Footer Placeholder 7">
            <a:extLst>
              <a:ext uri="{FF2B5EF4-FFF2-40B4-BE49-F238E27FC236}">
                <a16:creationId xmlns:a16="http://schemas.microsoft.com/office/drawing/2014/main" id="{1691BD4F-0AD8-1E04-D3E6-0B8180778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389AD-8396-FBA0-06C5-501D13996E61}"/>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2282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7C32-B6E0-8795-9C43-3F20D64D6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2FA50-5BB2-D06C-6057-43B3F04DD239}"/>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4" name="Footer Placeholder 3">
            <a:extLst>
              <a:ext uri="{FF2B5EF4-FFF2-40B4-BE49-F238E27FC236}">
                <a16:creationId xmlns:a16="http://schemas.microsoft.com/office/drawing/2014/main" id="{1B9B4321-C2EB-BA56-8E53-5E4EDE85F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2C3CF-BCBD-130E-C5E3-C35093A45BA9}"/>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1648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39A8D-55E5-89D4-4EEF-3E4BBF8283CE}"/>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3" name="Footer Placeholder 2">
            <a:extLst>
              <a:ext uri="{FF2B5EF4-FFF2-40B4-BE49-F238E27FC236}">
                <a16:creationId xmlns:a16="http://schemas.microsoft.com/office/drawing/2014/main" id="{33ACADAB-770D-DE58-E9F5-290278B33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28F680-958A-7C01-B35D-61CE44B3A197}"/>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13080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0BE3-8B46-FB7A-862F-0CE0BC496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FEC90C-A237-548A-E39F-D941E9887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E38546-C6C1-A3D5-6528-087D54B68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3BC77-893B-2770-EDBE-2B3A3EC25ED7}"/>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6" name="Footer Placeholder 5">
            <a:extLst>
              <a:ext uri="{FF2B5EF4-FFF2-40B4-BE49-F238E27FC236}">
                <a16:creationId xmlns:a16="http://schemas.microsoft.com/office/drawing/2014/main" id="{97C7E24A-88AD-FCDA-8F61-8C29F7E62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4F20B-DDA2-7455-7A34-6664770E8645}"/>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390682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497F-2D4F-F45A-557A-BD4606A9E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E804F5-78F2-027F-FC3F-FD7ACF6C4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1ED7F0-5180-7A1F-C9CE-BB223FE3D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A9862-B8E7-89DE-BD5F-C34A26EB160F}"/>
              </a:ext>
            </a:extLst>
          </p:cNvPr>
          <p:cNvSpPr>
            <a:spLocks noGrp="1"/>
          </p:cNvSpPr>
          <p:nvPr>
            <p:ph type="dt" sz="half" idx="10"/>
          </p:nvPr>
        </p:nvSpPr>
        <p:spPr/>
        <p:txBody>
          <a:bodyPr/>
          <a:lstStyle/>
          <a:p>
            <a:fld id="{1229E840-1964-47CB-90C6-65E282456BBA}" type="datetimeFigureOut">
              <a:rPr lang="en-US" smtClean="0"/>
              <a:t>7/16/2025</a:t>
            </a:fld>
            <a:endParaRPr lang="en-US"/>
          </a:p>
        </p:txBody>
      </p:sp>
      <p:sp>
        <p:nvSpPr>
          <p:cNvPr id="6" name="Footer Placeholder 5">
            <a:extLst>
              <a:ext uri="{FF2B5EF4-FFF2-40B4-BE49-F238E27FC236}">
                <a16:creationId xmlns:a16="http://schemas.microsoft.com/office/drawing/2014/main" id="{849944FE-01FE-7366-FA0C-0DFF145AD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1ADC2-C8C3-CE35-957D-E9A2046AEAF1}"/>
              </a:ext>
            </a:extLst>
          </p:cNvPr>
          <p:cNvSpPr>
            <a:spLocks noGrp="1"/>
          </p:cNvSpPr>
          <p:nvPr>
            <p:ph type="sldNum" sz="quarter" idx="12"/>
          </p:nvPr>
        </p:nvSpPr>
        <p:spPr/>
        <p:txBody>
          <a:bodyPr/>
          <a:lstStyle/>
          <a:p>
            <a:fld id="{2041C7A0-D25A-4700-9102-BB64554D631F}" type="slidenum">
              <a:rPr lang="en-US" smtClean="0"/>
              <a:t>‹#›</a:t>
            </a:fld>
            <a:endParaRPr lang="en-US"/>
          </a:p>
        </p:txBody>
      </p:sp>
    </p:spTree>
    <p:extLst>
      <p:ext uri="{BB962C8B-B14F-4D97-AF65-F5344CB8AC3E}">
        <p14:creationId xmlns:p14="http://schemas.microsoft.com/office/powerpoint/2010/main" val="18729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2994B-47E5-F8FF-DC75-28D8E91F8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DBBC5-DAED-8C73-C875-025A40FE7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A1A8C-04A5-6928-F813-6101B377F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29E840-1964-47CB-90C6-65E282456BBA}" type="datetimeFigureOut">
              <a:rPr lang="en-US" smtClean="0"/>
              <a:t>7/16/2025</a:t>
            </a:fld>
            <a:endParaRPr lang="en-US"/>
          </a:p>
        </p:txBody>
      </p:sp>
      <p:sp>
        <p:nvSpPr>
          <p:cNvPr id="5" name="Footer Placeholder 4">
            <a:extLst>
              <a:ext uri="{FF2B5EF4-FFF2-40B4-BE49-F238E27FC236}">
                <a16:creationId xmlns:a16="http://schemas.microsoft.com/office/drawing/2014/main" id="{2622C744-6F4E-D9D5-2030-EE4F25179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469AA4-8CB8-429D-76EB-904F0409F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41C7A0-D25A-4700-9102-BB64554D631F}" type="slidenum">
              <a:rPr lang="en-US" smtClean="0"/>
              <a:t>‹#›</a:t>
            </a:fld>
            <a:endParaRPr lang="en-US"/>
          </a:p>
        </p:txBody>
      </p:sp>
    </p:spTree>
    <p:extLst>
      <p:ext uri="{BB962C8B-B14F-4D97-AF65-F5344CB8AC3E}">
        <p14:creationId xmlns:p14="http://schemas.microsoft.com/office/powerpoint/2010/main" val="15151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ailroads.unl.edu/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679EF-9FA8-0107-295E-5079258F2B17}"/>
              </a:ext>
            </a:extLst>
          </p:cNvPr>
          <p:cNvSpPr>
            <a:spLocks noGrp="1"/>
          </p:cNvSpPr>
          <p:nvPr>
            <p:ph type="ctrTitle"/>
          </p:nvPr>
        </p:nvSpPr>
        <p:spPr>
          <a:xfrm>
            <a:off x="838200" y="4242090"/>
            <a:ext cx="10515600" cy="1270232"/>
          </a:xfrm>
        </p:spPr>
        <p:txBody>
          <a:bodyPr>
            <a:normAutofit/>
          </a:bodyPr>
          <a:lstStyle/>
          <a:p>
            <a:r>
              <a:rPr lang="en-US" sz="4100"/>
              <a:t>The Bureau of Refugees, </a:t>
            </a:r>
            <a:r>
              <a:rPr lang="en-US" sz="4100" b="1" i="1"/>
              <a:t>Freedmen</a:t>
            </a:r>
            <a:r>
              <a:rPr lang="en-US" sz="4100"/>
              <a:t>, and Abandoned Lands in Mississippi</a:t>
            </a:r>
            <a:endParaRPr lang="en-US" sz="4100" dirty="0"/>
          </a:p>
        </p:txBody>
      </p:sp>
      <p:sp>
        <p:nvSpPr>
          <p:cNvPr id="3" name="Subtitle 2">
            <a:extLst>
              <a:ext uri="{FF2B5EF4-FFF2-40B4-BE49-F238E27FC236}">
                <a16:creationId xmlns:a16="http://schemas.microsoft.com/office/drawing/2014/main" id="{78B4E3D2-7E9C-CBF3-4B11-13A388864843}"/>
              </a:ext>
            </a:extLst>
          </p:cNvPr>
          <p:cNvSpPr>
            <a:spLocks noGrp="1"/>
          </p:cNvSpPr>
          <p:nvPr>
            <p:ph type="subTitle" idx="1"/>
          </p:nvPr>
        </p:nvSpPr>
        <p:spPr>
          <a:xfrm>
            <a:off x="838200" y="5604397"/>
            <a:ext cx="10515600" cy="647468"/>
          </a:xfrm>
        </p:spPr>
        <p:txBody>
          <a:bodyPr>
            <a:noAutofit/>
          </a:bodyPr>
          <a:lstStyle/>
          <a:p>
            <a:r>
              <a:rPr lang="en-US" sz="1400"/>
              <a:t>By: Aidan Kells</a:t>
            </a:r>
          </a:p>
          <a:p>
            <a:r>
              <a:rPr lang="en-US" sz="1400"/>
              <a:t>Attending the University of North Georgia</a:t>
            </a:r>
          </a:p>
          <a:p>
            <a:r>
              <a:rPr lang="en-US" sz="1400"/>
              <a:t>Funded by the National Science Foundation</a:t>
            </a:r>
            <a:endParaRPr lang="en-US" sz="1400" dirty="0"/>
          </a:p>
        </p:txBody>
      </p:sp>
      <p:pic>
        <p:nvPicPr>
          <p:cNvPr id="6146" name="Picture 2" descr="University Logo | Office of University Communications | The ...">
            <a:extLst>
              <a:ext uri="{FF2B5EF4-FFF2-40B4-BE49-F238E27FC236}">
                <a16:creationId xmlns:a16="http://schemas.microsoft.com/office/drawing/2014/main" id="{4DA629B6-51A1-02E1-40F8-F0A2CFE56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62" r="2602" b="-1"/>
          <a:stretch>
            <a:fillRect/>
          </a:stretch>
        </p:blipFill>
        <p:spPr bwMode="auto">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EF2D1BE-89B2-DEEA-1582-14CB7FEFB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1" r="2413" b="-4"/>
          <a:stretch>
            <a:fillRect/>
          </a:stretch>
        </p:blipFill>
        <p:spPr bwMode="auto">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 and a yellow pin&#10;&#10;AI-generated content may be incorrect.">
            <a:extLst>
              <a:ext uri="{FF2B5EF4-FFF2-40B4-BE49-F238E27FC236}">
                <a16:creationId xmlns:a16="http://schemas.microsoft.com/office/drawing/2014/main" id="{082441BA-7CDE-AFD7-9619-A1FE8F6BBCBE}"/>
              </a:ext>
            </a:extLst>
          </p:cNvPr>
          <p:cNvPicPr>
            <a:picLocks noChangeAspect="1"/>
          </p:cNvPicPr>
          <p:nvPr/>
        </p:nvPicPr>
        <p:blipFill>
          <a:blip r:embed="rId4">
            <a:extLst>
              <a:ext uri="{28A0092B-C50C-407E-A947-70E740481C1C}">
                <a14:useLocalDpi xmlns:a14="http://schemas.microsoft.com/office/drawing/2010/main" val="0"/>
              </a:ext>
            </a:extLst>
          </a:blip>
          <a:srcRect l="3357" r="-4" b="-4"/>
          <a:stretch>
            <a:fillRect/>
          </a:stretch>
        </p:blipFill>
        <p:spPr>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
        <p:nvSpPr>
          <p:cNvPr id="6153" name="sketch line">
            <a:extLst>
              <a:ext uri="{FF2B5EF4-FFF2-40B4-BE49-F238E27FC236}">
                <a16:creationId xmlns:a16="http://schemas.microsoft.com/office/drawing/2014/main" id="{605D77EC-B84E-48F8-9EC4-93E851C0F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551232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80A48-A9CE-9C05-2C19-054098D912CE}"/>
              </a:ext>
            </a:extLst>
          </p:cNvPr>
          <p:cNvSpPr>
            <a:spLocks noGrp="1"/>
          </p:cNvSpPr>
          <p:nvPr>
            <p:ph type="title"/>
          </p:nvPr>
        </p:nvSpPr>
        <p:spPr>
          <a:xfrm>
            <a:off x="640080" y="329184"/>
            <a:ext cx="6894576" cy="1783080"/>
          </a:xfrm>
        </p:spPr>
        <p:txBody>
          <a:bodyPr anchor="b">
            <a:normAutofit/>
          </a:bodyPr>
          <a:lstStyle/>
          <a:p>
            <a:r>
              <a:rPr lang="en-US" sz="5400" dirty="0"/>
              <a:t>Legal Aid</a:t>
            </a: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6D5DF8-8592-355E-F19C-08F2444A8F62}"/>
              </a:ext>
            </a:extLst>
          </p:cNvPr>
          <p:cNvSpPr>
            <a:spLocks noGrp="1"/>
          </p:cNvSpPr>
          <p:nvPr>
            <p:ph idx="1"/>
          </p:nvPr>
        </p:nvSpPr>
        <p:spPr>
          <a:xfrm>
            <a:off x="640080" y="2706624"/>
            <a:ext cx="4875560" cy="3483864"/>
          </a:xfrm>
        </p:spPr>
        <p:txBody>
          <a:bodyPr>
            <a:noAutofit/>
          </a:bodyPr>
          <a:lstStyle/>
          <a:p>
            <a:r>
              <a:rPr lang="en-US" sz="2400" dirty="0"/>
              <a:t>Legal Aid consists of the Bureau aiding freed peoples through the existing legal system </a:t>
            </a:r>
          </a:p>
          <a:p>
            <a:r>
              <a:rPr lang="en-US" sz="2400" dirty="0"/>
              <a:t>Legal Aid covers a wide range of situations and scenarios in Reconstruction</a:t>
            </a:r>
          </a:p>
          <a:p>
            <a:r>
              <a:rPr lang="en-US" sz="2400" dirty="0"/>
              <a:t>The geographic range shows that the Bureau as highly active in advocating and protecting freed people legally </a:t>
            </a:r>
          </a:p>
        </p:txBody>
      </p:sp>
      <p:pic>
        <p:nvPicPr>
          <p:cNvPr id="6" name="Picture 5" descr="A map of mississippi with many points&#10;&#10;AI-generated content may be incorrect.">
            <a:extLst>
              <a:ext uri="{FF2B5EF4-FFF2-40B4-BE49-F238E27FC236}">
                <a16:creationId xmlns:a16="http://schemas.microsoft.com/office/drawing/2014/main" id="{F2D19237-D371-38C2-F984-6699B2D5D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219" y="0"/>
            <a:ext cx="4661782" cy="685800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5C6029B-D7AF-E998-0AF8-10685657A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689" y="4583898"/>
            <a:ext cx="2017491" cy="2274102"/>
          </a:xfrm>
          <a:prstGeom prst="rect">
            <a:avLst/>
          </a:prstGeom>
        </p:spPr>
      </p:pic>
    </p:spTree>
    <p:extLst>
      <p:ext uri="{BB962C8B-B14F-4D97-AF65-F5344CB8AC3E}">
        <p14:creationId xmlns:p14="http://schemas.microsoft.com/office/powerpoint/2010/main" val="262073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12C39-8DEB-1B15-2461-74BF654D150F}"/>
              </a:ext>
            </a:extLst>
          </p:cNvPr>
          <p:cNvSpPr>
            <a:spLocks noGrp="1"/>
          </p:cNvSpPr>
          <p:nvPr>
            <p:ph type="title"/>
          </p:nvPr>
        </p:nvSpPr>
        <p:spPr>
          <a:xfrm>
            <a:off x="640080" y="325369"/>
            <a:ext cx="4368602" cy="1956841"/>
          </a:xfrm>
        </p:spPr>
        <p:txBody>
          <a:bodyPr anchor="b">
            <a:normAutofit/>
          </a:bodyPr>
          <a:lstStyle/>
          <a:p>
            <a:r>
              <a:rPr lang="en-US" sz="2600"/>
              <a:t>Copy of letter from Lieutenant Stuart Eldridge to Lieutenant Colonel R. S. Donaldson; September 21, 1865</a:t>
            </a:r>
            <a:br>
              <a:rPr lang="en-US" sz="2600"/>
            </a:br>
            <a:endParaRPr lang="en-US" sz="2600"/>
          </a:p>
        </p:txBody>
      </p:sp>
      <p:sp>
        <p:nvSpPr>
          <p:cNvPr id="51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C593F8BB-161C-C025-B638-0B6C3264B2EC}"/>
              </a:ext>
            </a:extLst>
          </p:cNvPr>
          <p:cNvSpPr>
            <a:spLocks noGrp="1"/>
          </p:cNvSpPr>
          <p:nvPr>
            <p:ph idx="1"/>
          </p:nvPr>
        </p:nvSpPr>
        <p:spPr>
          <a:xfrm>
            <a:off x="640080" y="2872899"/>
            <a:ext cx="4243589" cy="3320668"/>
          </a:xfrm>
        </p:spPr>
        <p:txBody>
          <a:bodyPr>
            <a:noAutofit/>
          </a:bodyPr>
          <a:lstStyle/>
          <a:p>
            <a:r>
              <a:rPr lang="en-US" sz="2600" dirty="0"/>
              <a:t>A letter for the Freedmen’s Bureau stating that freed people have the right to testify in court</a:t>
            </a:r>
          </a:p>
          <a:p>
            <a:r>
              <a:rPr lang="en-US" sz="2600" dirty="0"/>
              <a:t>Shows the Bureau protecting freed people’s legal rights, and overturning discriminatory laws</a:t>
            </a:r>
          </a:p>
        </p:txBody>
      </p:sp>
      <p:pic>
        <p:nvPicPr>
          <p:cNvPr id="5122" name="Picture 2">
            <a:extLst>
              <a:ext uri="{FF2B5EF4-FFF2-40B4-BE49-F238E27FC236}">
                <a16:creationId xmlns:a16="http://schemas.microsoft.com/office/drawing/2014/main" id="{007E9E5C-C301-508D-DA92-CDA8F978C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49" r="14765"/>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6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574B3-BEA1-BD36-7938-0D1E251AB104}"/>
              </a:ext>
            </a:extLst>
          </p:cNvPr>
          <p:cNvSpPr>
            <a:spLocks noGrp="1"/>
          </p:cNvSpPr>
          <p:nvPr>
            <p:ph type="title"/>
          </p:nvPr>
        </p:nvSpPr>
        <p:spPr>
          <a:xfrm>
            <a:off x="841248" y="548640"/>
            <a:ext cx="3600860" cy="5431536"/>
          </a:xfrm>
        </p:spPr>
        <p:txBody>
          <a:bodyPr>
            <a:normAutofit/>
          </a:bodyPr>
          <a:lstStyle/>
          <a:p>
            <a:r>
              <a:rPr lang="en-US" sz="5400" dirty="0"/>
              <a:t>Results </a:t>
            </a:r>
          </a:p>
        </p:txBody>
      </p:sp>
      <p:sp>
        <p:nvSpPr>
          <p:cNvPr id="3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C06FB5-C5A4-93E4-F1F2-6661041E1E7A}"/>
              </a:ext>
            </a:extLst>
          </p:cNvPr>
          <p:cNvSpPr>
            <a:spLocks noGrp="1"/>
          </p:cNvSpPr>
          <p:nvPr>
            <p:ph idx="1"/>
          </p:nvPr>
        </p:nvSpPr>
        <p:spPr>
          <a:xfrm>
            <a:off x="5126418" y="552091"/>
            <a:ext cx="6224335" cy="5431536"/>
          </a:xfrm>
        </p:spPr>
        <p:txBody>
          <a:bodyPr anchor="ctr">
            <a:noAutofit/>
          </a:bodyPr>
          <a:lstStyle/>
          <a:p>
            <a:r>
              <a:rPr lang="en-US" sz="3200" dirty="0"/>
              <a:t>The results of my research show that the Freedmen’s Bureau was a highly effective social welfare program for the freedmen of Mississippi </a:t>
            </a:r>
          </a:p>
          <a:p>
            <a:r>
              <a:rPr lang="en-US" sz="3200" dirty="0"/>
              <a:t>However, aid was limited to the areas that had an army presence, rail access, or a Bureau office</a:t>
            </a:r>
          </a:p>
          <a:p>
            <a:r>
              <a:rPr lang="en-US" sz="3200" dirty="0"/>
              <a:t>Aid was also concentrated in areas or high populations such as the cities of Vicksburg and Jackson</a:t>
            </a:r>
          </a:p>
        </p:txBody>
      </p:sp>
    </p:spTree>
    <p:extLst>
      <p:ext uri="{BB962C8B-B14F-4D97-AF65-F5344CB8AC3E}">
        <p14:creationId xmlns:p14="http://schemas.microsoft.com/office/powerpoint/2010/main" val="262213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F91A-AC32-BBB6-1688-E6FD6586E790}"/>
              </a:ext>
            </a:extLst>
          </p:cNvPr>
          <p:cNvSpPr>
            <a:spLocks noGrp="1"/>
          </p:cNvSpPr>
          <p:nvPr>
            <p:ph type="title"/>
          </p:nvPr>
        </p:nvSpPr>
        <p:spPr/>
        <p:txBody>
          <a:bodyPr/>
          <a:lstStyle/>
          <a:p>
            <a:endParaRPr lang="en-US" dirty="0"/>
          </a:p>
        </p:txBody>
      </p:sp>
      <p:pic>
        <p:nvPicPr>
          <p:cNvPr id="10" name="Picture 9" descr="A map of state with different colored dots&#10;&#10;AI-generated content may be incorrect.">
            <a:extLst>
              <a:ext uri="{FF2B5EF4-FFF2-40B4-BE49-F238E27FC236}">
                <a16:creationId xmlns:a16="http://schemas.microsoft.com/office/drawing/2014/main" id="{55677673-A04E-2C4E-5726-0A2A13D85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7122" y="679950"/>
            <a:ext cx="3964877" cy="6178050"/>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B76AEBBB-4E36-326B-8675-6BE3061AC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179" y="2268567"/>
            <a:ext cx="1875943" cy="2114550"/>
          </a:xfrm>
          <a:prstGeom prst="rect">
            <a:avLst/>
          </a:prstGeom>
        </p:spPr>
      </p:pic>
      <p:pic>
        <p:nvPicPr>
          <p:cNvPr id="6" name="Content Placeholder 5" descr="A map of mississippi with red and white squares&#10;&#10;AI-generated content may be incorrect.">
            <a:extLst>
              <a:ext uri="{FF2B5EF4-FFF2-40B4-BE49-F238E27FC236}">
                <a16:creationId xmlns:a16="http://schemas.microsoft.com/office/drawing/2014/main" id="{65F5A74D-5A1C-9FAC-F2CA-6AB81CC01D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679950"/>
            <a:ext cx="4062983" cy="6178050"/>
          </a:xfrm>
        </p:spPr>
      </p:pic>
      <p:pic>
        <p:nvPicPr>
          <p:cNvPr id="9" name="Picture 8" descr="A screenshot of a computer screen&#10;&#10;AI-generated content may be incorrect.">
            <a:extLst>
              <a:ext uri="{FF2B5EF4-FFF2-40B4-BE49-F238E27FC236}">
                <a16:creationId xmlns:a16="http://schemas.microsoft.com/office/drawing/2014/main" id="{F9FC6146-3961-B133-BF22-97D38068B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982" y="2199966"/>
            <a:ext cx="1777839" cy="2183151"/>
          </a:xfrm>
          <a:prstGeom prst="rect">
            <a:avLst/>
          </a:prstGeom>
        </p:spPr>
      </p:pic>
      <p:sp>
        <p:nvSpPr>
          <p:cNvPr id="12" name="TextBox 11">
            <a:extLst>
              <a:ext uri="{FF2B5EF4-FFF2-40B4-BE49-F238E27FC236}">
                <a16:creationId xmlns:a16="http://schemas.microsoft.com/office/drawing/2014/main" id="{66340179-0512-4014-83AA-9EFFB6A3E2D3}"/>
              </a:ext>
            </a:extLst>
          </p:cNvPr>
          <p:cNvSpPr txBox="1"/>
          <p:nvPr/>
        </p:nvSpPr>
        <p:spPr>
          <a:xfrm>
            <a:off x="0" y="0"/>
            <a:ext cx="4062983" cy="738664"/>
          </a:xfrm>
          <a:prstGeom prst="rect">
            <a:avLst/>
          </a:prstGeom>
          <a:noFill/>
        </p:spPr>
        <p:txBody>
          <a:bodyPr wrap="square" rtlCol="0">
            <a:spAutoFit/>
          </a:bodyPr>
          <a:lstStyle/>
          <a:p>
            <a:r>
              <a:rPr lang="en-US" sz="2100" dirty="0"/>
              <a:t>Black Population in Mississippi in 1870</a:t>
            </a:r>
          </a:p>
        </p:txBody>
      </p:sp>
      <p:sp>
        <p:nvSpPr>
          <p:cNvPr id="14" name="TextBox 13">
            <a:extLst>
              <a:ext uri="{FF2B5EF4-FFF2-40B4-BE49-F238E27FC236}">
                <a16:creationId xmlns:a16="http://schemas.microsoft.com/office/drawing/2014/main" id="{0ACC958A-9E4A-0102-FEC6-CD64C89EEB68}"/>
              </a:ext>
            </a:extLst>
          </p:cNvPr>
          <p:cNvSpPr txBox="1"/>
          <p:nvPr/>
        </p:nvSpPr>
        <p:spPr>
          <a:xfrm>
            <a:off x="8227122" y="0"/>
            <a:ext cx="3964877" cy="707886"/>
          </a:xfrm>
          <a:prstGeom prst="rect">
            <a:avLst/>
          </a:prstGeom>
          <a:noFill/>
        </p:spPr>
        <p:txBody>
          <a:bodyPr wrap="square" rtlCol="0">
            <a:spAutoFit/>
          </a:bodyPr>
          <a:lstStyle/>
          <a:p>
            <a:r>
              <a:rPr lang="en-US" sz="2000" dirty="0"/>
              <a:t>All types of Freedmen’s Bureau aid Mapped onto Mississippi</a:t>
            </a:r>
          </a:p>
        </p:txBody>
      </p:sp>
    </p:spTree>
    <p:extLst>
      <p:ext uri="{BB962C8B-B14F-4D97-AF65-F5344CB8AC3E}">
        <p14:creationId xmlns:p14="http://schemas.microsoft.com/office/powerpoint/2010/main" val="354654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F8FEA-552E-1764-BF07-2F670F451310}"/>
              </a:ext>
            </a:extLst>
          </p:cNvPr>
          <p:cNvSpPr>
            <a:spLocks noGrp="1"/>
          </p:cNvSpPr>
          <p:nvPr>
            <p:ph type="title"/>
          </p:nvPr>
        </p:nvSpPr>
        <p:spPr>
          <a:xfrm>
            <a:off x="630936" y="639520"/>
            <a:ext cx="3429000" cy="1719072"/>
          </a:xfrm>
        </p:spPr>
        <p:txBody>
          <a:bodyPr anchor="b">
            <a:normAutofit/>
          </a:bodyPr>
          <a:lstStyle/>
          <a:p>
            <a:r>
              <a:rPr lang="en-US" sz="3800"/>
              <a:t>Decline of the Freedmen’s Bureau</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7234BC-8942-BEE3-D2F5-5FAAC487A90C}"/>
              </a:ext>
            </a:extLst>
          </p:cNvPr>
          <p:cNvSpPr>
            <a:spLocks noGrp="1"/>
          </p:cNvSpPr>
          <p:nvPr>
            <p:ph idx="1"/>
          </p:nvPr>
        </p:nvSpPr>
        <p:spPr>
          <a:xfrm>
            <a:off x="630936" y="2807208"/>
            <a:ext cx="3429000" cy="3410712"/>
          </a:xfrm>
        </p:spPr>
        <p:txBody>
          <a:bodyPr anchor="t">
            <a:noAutofit/>
          </a:bodyPr>
          <a:lstStyle/>
          <a:p>
            <a:r>
              <a:rPr lang="en-US" sz="2100" dirty="0"/>
              <a:t>Despite the success of the Freedmen’s Bureau, it was shut down in 1872</a:t>
            </a:r>
          </a:p>
          <a:p>
            <a:r>
              <a:rPr lang="en-US" sz="2100" dirty="0"/>
              <a:t>As the army rapidly demobilized during Reconstruction the Bureau lost its "boots on the ground”</a:t>
            </a:r>
          </a:p>
          <a:p>
            <a:r>
              <a:rPr lang="en-US" sz="2100" dirty="0"/>
              <a:t>With the absence of Federal Troops, white Southerners didn’t follow the Bureau’s orders</a:t>
            </a:r>
          </a:p>
        </p:txBody>
      </p:sp>
      <p:pic>
        <p:nvPicPr>
          <p:cNvPr id="5" name="Picture 4" descr="A graph showing the amount of troops in mississippi&#10;&#10;AI-generated content may be incorrect.">
            <a:extLst>
              <a:ext uri="{FF2B5EF4-FFF2-40B4-BE49-F238E27FC236}">
                <a16:creationId xmlns:a16="http://schemas.microsoft.com/office/drawing/2014/main" id="{5EA02D20-4D5F-4D10-FF09-6EF0FEED5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40105"/>
            <a:ext cx="6903720" cy="5177790"/>
          </a:xfrm>
          <a:prstGeom prst="rect">
            <a:avLst/>
          </a:prstGeom>
        </p:spPr>
      </p:pic>
    </p:spTree>
    <p:extLst>
      <p:ext uri="{BB962C8B-B14F-4D97-AF65-F5344CB8AC3E}">
        <p14:creationId xmlns:p14="http://schemas.microsoft.com/office/powerpoint/2010/main" val="403668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E9842-D63B-42BD-31C3-05B7FBD88BC6}"/>
              </a:ext>
            </a:extLst>
          </p:cNvPr>
          <p:cNvSpPr>
            <a:spLocks noGrp="1"/>
          </p:cNvSpPr>
          <p:nvPr>
            <p:ph type="title"/>
          </p:nvPr>
        </p:nvSpPr>
        <p:spPr>
          <a:xfrm>
            <a:off x="572493" y="238539"/>
            <a:ext cx="11047013" cy="1434415"/>
          </a:xfrm>
        </p:spPr>
        <p:txBody>
          <a:bodyPr anchor="b">
            <a:normAutofit/>
          </a:bodyPr>
          <a:lstStyle/>
          <a:p>
            <a:r>
              <a:rPr lang="en-US" sz="5400" dirty="0"/>
              <a:t>Decline of the Freedmen’s Bureau</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4A0B7F-6FD0-F3A6-1C3D-1D1B12EE6611}"/>
              </a:ext>
            </a:extLst>
          </p:cNvPr>
          <p:cNvSpPr>
            <a:spLocks noGrp="1"/>
          </p:cNvSpPr>
          <p:nvPr>
            <p:ph idx="1"/>
          </p:nvPr>
        </p:nvSpPr>
        <p:spPr>
          <a:xfrm>
            <a:off x="572494" y="2014166"/>
            <a:ext cx="5440824" cy="4114800"/>
          </a:xfrm>
        </p:spPr>
        <p:txBody>
          <a:bodyPr anchor="t">
            <a:noAutofit/>
          </a:bodyPr>
          <a:lstStyle/>
          <a:p>
            <a:r>
              <a:rPr lang="en-US" dirty="0"/>
              <a:t>During Congressional Reconstruction, the Freedmen’s Bureau was changed which hampered its effectiveness</a:t>
            </a:r>
          </a:p>
          <a:p>
            <a:r>
              <a:rPr lang="en-US" dirty="0"/>
              <a:t>The Bureau’s mission changed from giving social welfare to protecting freedmen’s rights</a:t>
            </a:r>
          </a:p>
          <a:p>
            <a:r>
              <a:rPr lang="en-US" dirty="0"/>
              <a:t>The Bureau switched from an organization staffed by the army to being staffed by civilians</a:t>
            </a:r>
          </a:p>
        </p:txBody>
      </p:sp>
      <p:pic>
        <p:nvPicPr>
          <p:cNvPr id="5" name="Picture 2" descr="undefined">
            <a:extLst>
              <a:ext uri="{FF2B5EF4-FFF2-40B4-BE49-F238E27FC236}">
                <a16:creationId xmlns:a16="http://schemas.microsoft.com/office/drawing/2014/main" id="{32195828-9CF4-F5EC-A013-52F464268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2014166"/>
            <a:ext cx="5236498" cy="4185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58E9-8765-A811-833F-7BCA4FA0E5EF}"/>
              </a:ext>
            </a:extLst>
          </p:cNvPr>
          <p:cNvSpPr txBox="1"/>
          <p:nvPr/>
        </p:nvSpPr>
        <p:spPr>
          <a:xfrm>
            <a:off x="5988575" y="6199490"/>
            <a:ext cx="5448299" cy="830997"/>
          </a:xfrm>
          <a:prstGeom prst="rect">
            <a:avLst/>
          </a:prstGeom>
          <a:noFill/>
        </p:spPr>
        <p:txBody>
          <a:bodyPr wrap="square" rtlCol="0">
            <a:spAutoFit/>
          </a:bodyPr>
          <a:lstStyle/>
          <a:p>
            <a:r>
              <a:rPr lang="en-US" sz="1200" i="1" dirty="0"/>
              <a:t>The Freedmen’s Bureau</a:t>
            </a:r>
            <a:r>
              <a:rPr lang="en-US" sz="1200" dirty="0"/>
              <a:t> by A.R. Waud. This depiction of the Bureau shows the tenuous position the Bureau had to navigate in the reconstruction South: aiding freed slaves while dealing with white southern aggression towards them.</a:t>
            </a:r>
            <a:endParaRPr lang="en-US" sz="1200" i="1" dirty="0"/>
          </a:p>
          <a:p>
            <a:endParaRPr lang="en-US" sz="1200" dirty="0"/>
          </a:p>
        </p:txBody>
      </p:sp>
    </p:spTree>
    <p:extLst>
      <p:ext uri="{BB962C8B-B14F-4D97-AF65-F5344CB8AC3E}">
        <p14:creationId xmlns:p14="http://schemas.microsoft.com/office/powerpoint/2010/main" val="188572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ADDEA-FF9C-50B2-8B48-0FFED059C6C0}"/>
              </a:ext>
            </a:extLst>
          </p:cNvPr>
          <p:cNvSpPr>
            <a:spLocks noGrp="1"/>
          </p:cNvSpPr>
          <p:nvPr>
            <p:ph type="title"/>
          </p:nvPr>
        </p:nvSpPr>
        <p:spPr>
          <a:xfrm>
            <a:off x="841248" y="548640"/>
            <a:ext cx="3600860" cy="5431536"/>
          </a:xfrm>
        </p:spPr>
        <p:txBody>
          <a:bodyPr>
            <a:normAutofit/>
          </a:bodyPr>
          <a:lstStyle/>
          <a:p>
            <a:r>
              <a:rPr lang="en-US" sz="5400"/>
              <a:t>Conclusion </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29BE60-67D2-28DA-3AF3-F56ADD2FF36B}"/>
              </a:ext>
            </a:extLst>
          </p:cNvPr>
          <p:cNvSpPr>
            <a:spLocks noGrp="1"/>
          </p:cNvSpPr>
          <p:nvPr>
            <p:ph idx="1"/>
          </p:nvPr>
        </p:nvSpPr>
        <p:spPr>
          <a:xfrm>
            <a:off x="5126418" y="552091"/>
            <a:ext cx="6224335" cy="5431536"/>
          </a:xfrm>
        </p:spPr>
        <p:txBody>
          <a:bodyPr anchor="ctr">
            <a:noAutofit/>
          </a:bodyPr>
          <a:lstStyle/>
          <a:p>
            <a:r>
              <a:rPr lang="en-US" sz="3200" dirty="0"/>
              <a:t>The Freedmen’s Bureau was an effective social welfare agency in Mississippi, giving critical aid and resources to the freed people of Mississippi</a:t>
            </a:r>
          </a:p>
          <a:p>
            <a:r>
              <a:rPr lang="en-US" sz="3200" dirty="0"/>
              <a:t>However, the Bureau became less effective because of the demobilizing army, massive resistance from white Southerners, the “civilianization” of the Bureau, and the shifting mission of the Bureau which lacked the manpower and functionality to achieve</a:t>
            </a:r>
          </a:p>
        </p:txBody>
      </p:sp>
    </p:spTree>
    <p:extLst>
      <p:ext uri="{BB962C8B-B14F-4D97-AF65-F5344CB8AC3E}">
        <p14:creationId xmlns:p14="http://schemas.microsoft.com/office/powerpoint/2010/main" val="227497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6114B-94A9-4D7E-E2F5-94721CC8DBDD}"/>
              </a:ext>
            </a:extLst>
          </p:cNvPr>
          <p:cNvSpPr>
            <a:spLocks noGrp="1"/>
          </p:cNvSpPr>
          <p:nvPr>
            <p:ph type="title"/>
          </p:nvPr>
        </p:nvSpPr>
        <p:spPr>
          <a:xfrm>
            <a:off x="838200" y="365125"/>
            <a:ext cx="10515600" cy="1325563"/>
          </a:xfrm>
        </p:spPr>
        <p:txBody>
          <a:bodyPr>
            <a:normAutofit/>
          </a:bodyPr>
          <a:lstStyle/>
          <a:p>
            <a:r>
              <a:rPr lang="en-US" sz="5400"/>
              <a:t>Sources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2A51A8-71D3-23CF-43D5-D970D55B7212}"/>
              </a:ext>
            </a:extLst>
          </p:cNvPr>
          <p:cNvSpPr>
            <a:spLocks noGrp="1"/>
          </p:cNvSpPr>
          <p:nvPr>
            <p:ph idx="1"/>
          </p:nvPr>
        </p:nvSpPr>
        <p:spPr>
          <a:xfrm>
            <a:off x="838200" y="1929384"/>
            <a:ext cx="10515600" cy="4251960"/>
          </a:xfrm>
        </p:spPr>
        <p:txBody>
          <a:bodyPr>
            <a:normAutofit/>
          </a:bodyPr>
          <a:lstStyle/>
          <a:p>
            <a:r>
              <a:rPr lang="en-US" sz="1700">
                <a:effectLst/>
              </a:rPr>
              <a:t>Thomas, Col Samuel, Gen Thomas J Wood, Gen Alvan C Gillem, and Gen Adelbert Ames. “MISSISSIPPI HEADQUARTERS Assistant Commissioner” (n.d.).</a:t>
            </a:r>
          </a:p>
          <a:p>
            <a:r>
              <a:rPr lang="en-US" sz="1700"/>
              <a:t>Marjorie H. Parker, “Some Educational Activities of the Freedmen’s Bureau,” </a:t>
            </a:r>
            <a:r>
              <a:rPr lang="en-US" sz="1700" i="1"/>
              <a:t>The Journal of Negro Education</a:t>
            </a:r>
            <a:r>
              <a:rPr lang="en-US" sz="1700"/>
              <a:t> 23, no. 1 (1954): 9–21.</a:t>
            </a:r>
          </a:p>
          <a:p>
            <a:r>
              <a:rPr lang="en-US" sz="1700"/>
              <a:t>Robert C. Lieberman, “The Freedmen’s Bureau and the Politics of Institutional Structure,” </a:t>
            </a:r>
            <a:r>
              <a:rPr lang="en-US" sz="1700" i="1"/>
              <a:t>Social Science History</a:t>
            </a:r>
            <a:r>
              <a:rPr lang="en-US" sz="1700"/>
              <a:t> 18, no. 3 (1994): 405–437.</a:t>
            </a:r>
          </a:p>
          <a:p>
            <a:r>
              <a:rPr lang="en-US" sz="1700"/>
              <a:t>Ira C. Colby, “The Freedmen’s Bureau: From Social Welfare to Segregation,” </a:t>
            </a:r>
            <a:r>
              <a:rPr lang="en-US" sz="1700" i="1"/>
              <a:t>Phylon (1960-)</a:t>
            </a:r>
            <a:r>
              <a:rPr lang="en-US" sz="1700"/>
              <a:t> 46, no. 3 (1985): 219–230.</a:t>
            </a:r>
          </a:p>
          <a:p>
            <a:r>
              <a:rPr lang="en-US" sz="1700"/>
              <a:t>Richard Fleischman, Thomas Tyson, and David Oldroyd, “THE U.S. FREEDMEN’S BUREAU IN POST-CIVIL WAR RECONSTRUCTION.,” </a:t>
            </a:r>
            <a:r>
              <a:rPr lang="en-US" sz="1700" i="1"/>
              <a:t>Accounting Historians Journal</a:t>
            </a:r>
            <a:r>
              <a:rPr lang="en-US" sz="1700"/>
              <a:t> 41, no. 2 (December 1, 2014): 75–109.</a:t>
            </a:r>
          </a:p>
          <a:p>
            <a:r>
              <a:rPr lang="en-US" sz="1700"/>
              <a:t>The Civil War and Reconstruction Governors of Mississippi Project.</a:t>
            </a:r>
          </a:p>
          <a:p>
            <a:r>
              <a:rPr lang="en-US" sz="1700"/>
              <a:t>Gregory P. Downs, Mapping Occupation Troop Locations Dataset, 2015.</a:t>
            </a:r>
          </a:p>
          <a:p>
            <a:r>
              <a:rPr lang="en-US" sz="1700">
                <a:hlinkClick r:id="rId2"/>
              </a:rPr>
              <a:t>https://railroads.unl.edu/resources/</a:t>
            </a:r>
            <a:r>
              <a:rPr lang="en-US" sz="1700"/>
              <a:t> </a:t>
            </a:r>
          </a:p>
        </p:txBody>
      </p:sp>
    </p:spTree>
    <p:extLst>
      <p:ext uri="{BB962C8B-B14F-4D97-AF65-F5344CB8AC3E}">
        <p14:creationId xmlns:p14="http://schemas.microsoft.com/office/powerpoint/2010/main" val="350892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84686-4740-D97B-D72D-B87D049662C9}"/>
              </a:ext>
            </a:extLst>
          </p:cNvPr>
          <p:cNvSpPr>
            <a:spLocks noGrp="1"/>
          </p:cNvSpPr>
          <p:nvPr>
            <p:ph type="title"/>
          </p:nvPr>
        </p:nvSpPr>
        <p:spPr>
          <a:xfrm>
            <a:off x="5297762" y="329184"/>
            <a:ext cx="6251110" cy="1783080"/>
          </a:xfrm>
        </p:spPr>
        <p:txBody>
          <a:bodyPr anchor="b">
            <a:normAutofit/>
          </a:bodyPr>
          <a:lstStyle/>
          <a:p>
            <a:r>
              <a:rPr lang="en-US" sz="5400" dirty="0"/>
              <a:t>What is the Freedmen’s Bureau?</a:t>
            </a:r>
          </a:p>
        </p:txBody>
      </p:sp>
      <p:pic>
        <p:nvPicPr>
          <p:cNvPr id="1026" name="Picture 2">
            <a:extLst>
              <a:ext uri="{FF2B5EF4-FFF2-40B4-BE49-F238E27FC236}">
                <a16:creationId xmlns:a16="http://schemas.microsoft.com/office/drawing/2014/main" id="{3B1C68D6-4C8B-24E5-DF26-AC7229EB8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 r="8773" b="2"/>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B5F134-1D89-55D3-28BA-A30AFC1F9B2B}"/>
              </a:ext>
            </a:extLst>
          </p:cNvPr>
          <p:cNvSpPr>
            <a:spLocks noGrp="1"/>
          </p:cNvSpPr>
          <p:nvPr>
            <p:ph idx="1"/>
          </p:nvPr>
        </p:nvSpPr>
        <p:spPr>
          <a:xfrm>
            <a:off x="5297762" y="2706624"/>
            <a:ext cx="6251110" cy="3483864"/>
          </a:xfrm>
        </p:spPr>
        <p:txBody>
          <a:bodyPr>
            <a:noAutofit/>
          </a:bodyPr>
          <a:lstStyle/>
          <a:p>
            <a:r>
              <a:rPr lang="en-US" sz="2500" dirty="0"/>
              <a:t>The Freedmen’s Bureau was a branch of the federal army that existed between 1863 and 1871</a:t>
            </a:r>
          </a:p>
          <a:p>
            <a:r>
              <a:rPr lang="en-US" sz="2500" dirty="0"/>
              <a:t>The Bureau supplied aid to both destitute freed people and white Southerners</a:t>
            </a:r>
          </a:p>
          <a:p>
            <a:r>
              <a:rPr lang="en-US" sz="2500" dirty="0"/>
              <a:t>Bureau’s aid towards freed people was to help them move out of slavery as free citizens</a:t>
            </a:r>
          </a:p>
        </p:txBody>
      </p:sp>
      <p:sp>
        <p:nvSpPr>
          <p:cNvPr id="5" name="TextBox 4">
            <a:extLst>
              <a:ext uri="{FF2B5EF4-FFF2-40B4-BE49-F238E27FC236}">
                <a16:creationId xmlns:a16="http://schemas.microsoft.com/office/drawing/2014/main" id="{BC7BF14F-5932-CF2E-D618-47097ADB9042}"/>
              </a:ext>
            </a:extLst>
          </p:cNvPr>
          <p:cNvSpPr txBox="1"/>
          <p:nvPr/>
        </p:nvSpPr>
        <p:spPr>
          <a:xfrm>
            <a:off x="4306253" y="6138517"/>
            <a:ext cx="4828413" cy="646331"/>
          </a:xfrm>
          <a:prstGeom prst="rect">
            <a:avLst/>
          </a:prstGeom>
          <a:noFill/>
        </p:spPr>
        <p:txBody>
          <a:bodyPr wrap="square" rtlCol="0">
            <a:spAutoFit/>
          </a:bodyPr>
          <a:lstStyle/>
          <a:p>
            <a:pPr>
              <a:spcAft>
                <a:spcPts val="600"/>
              </a:spcAft>
            </a:pPr>
            <a:r>
              <a:rPr lang="en-US" sz="1200" i="1" dirty="0"/>
              <a:t>Gen. O. O. Howard </a:t>
            </a:r>
            <a:r>
              <a:rPr lang="en-US" sz="1200" dirty="0"/>
              <a:t>by Mathew Brady. O. O. Howard was a Union General who as head of the Freedmen’s Bureau was tasked with aiding Freedmen in a post plantation society. </a:t>
            </a:r>
            <a:endParaRPr lang="en-US" sz="1200" i="1" dirty="0"/>
          </a:p>
        </p:txBody>
      </p:sp>
    </p:spTree>
    <p:extLst>
      <p:ext uri="{BB962C8B-B14F-4D97-AF65-F5344CB8AC3E}">
        <p14:creationId xmlns:p14="http://schemas.microsoft.com/office/powerpoint/2010/main" val="413795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3618C-DF35-F3A4-4575-C125CC3F5A06}"/>
              </a:ext>
            </a:extLst>
          </p:cNvPr>
          <p:cNvSpPr>
            <a:spLocks noGrp="1"/>
          </p:cNvSpPr>
          <p:nvPr>
            <p:ph type="title"/>
          </p:nvPr>
        </p:nvSpPr>
        <p:spPr>
          <a:xfrm>
            <a:off x="640080" y="443675"/>
            <a:ext cx="6894576" cy="1783080"/>
          </a:xfrm>
        </p:spPr>
        <p:txBody>
          <a:bodyPr anchor="b">
            <a:normAutofit/>
          </a:bodyPr>
          <a:lstStyle/>
          <a:p>
            <a:r>
              <a:rPr lang="en-US" sz="5400" dirty="0"/>
              <a:t>Gauging the Bureau’s Effectiveness</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0D23A0-29EB-F610-B828-A10283AA63E5}"/>
              </a:ext>
            </a:extLst>
          </p:cNvPr>
          <p:cNvSpPr>
            <a:spLocks noGrp="1"/>
          </p:cNvSpPr>
          <p:nvPr>
            <p:ph idx="1"/>
          </p:nvPr>
        </p:nvSpPr>
        <p:spPr>
          <a:xfrm>
            <a:off x="640080" y="2670430"/>
            <a:ext cx="5072583" cy="3483864"/>
          </a:xfrm>
        </p:spPr>
        <p:txBody>
          <a:bodyPr>
            <a:noAutofit/>
          </a:bodyPr>
          <a:lstStyle/>
          <a:p>
            <a:r>
              <a:rPr lang="en-US" sz="2500" dirty="0"/>
              <a:t>Used CWRGM letters tagged with “Freedmen’s Bureau” and related to freed people</a:t>
            </a:r>
          </a:p>
          <a:p>
            <a:r>
              <a:rPr lang="en-US" sz="2500" dirty="0"/>
              <a:t>Splitting the different types of aid into categories</a:t>
            </a:r>
          </a:p>
          <a:p>
            <a:r>
              <a:rPr lang="en-US" sz="2500" dirty="0"/>
              <a:t>Mapping out major rail roads, federal troop locations, and Freedmen’s Bureau offices in Mississippi</a:t>
            </a:r>
          </a:p>
        </p:txBody>
      </p:sp>
      <p:pic>
        <p:nvPicPr>
          <p:cNvPr id="6" name="Picture 5" descr="A map of state with different colored dots&#10;&#10;AI-generated content may be incorrect.">
            <a:extLst>
              <a:ext uri="{FF2B5EF4-FFF2-40B4-BE49-F238E27FC236}">
                <a16:creationId xmlns:a16="http://schemas.microsoft.com/office/drawing/2014/main" id="{C5FAC41B-8202-D387-FD20-976FDBBCB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255" y="0"/>
            <a:ext cx="4436745" cy="690544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E5FEF7F5-84B0-9ADF-0FFD-A0DA61A77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711" y="4562475"/>
            <a:ext cx="2036496" cy="2295524"/>
          </a:xfrm>
          <a:prstGeom prst="rect">
            <a:avLst/>
          </a:prstGeom>
        </p:spPr>
      </p:pic>
    </p:spTree>
    <p:extLst>
      <p:ext uri="{BB962C8B-B14F-4D97-AF65-F5344CB8AC3E}">
        <p14:creationId xmlns:p14="http://schemas.microsoft.com/office/powerpoint/2010/main" val="215574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C0A1B-68D9-D7A7-C48D-7860992301F4}"/>
              </a:ext>
            </a:extLst>
          </p:cNvPr>
          <p:cNvSpPr>
            <a:spLocks noGrp="1"/>
          </p:cNvSpPr>
          <p:nvPr>
            <p:ph type="title"/>
          </p:nvPr>
        </p:nvSpPr>
        <p:spPr>
          <a:xfrm>
            <a:off x="758952" y="292608"/>
            <a:ext cx="6894576" cy="1783080"/>
          </a:xfrm>
        </p:spPr>
        <p:txBody>
          <a:bodyPr anchor="b">
            <a:normAutofit/>
          </a:bodyPr>
          <a:lstStyle/>
          <a:p>
            <a:r>
              <a:rPr lang="en-US" sz="5400" dirty="0"/>
              <a:t>Military Protection</a:t>
            </a:r>
          </a:p>
        </p:txBody>
      </p:sp>
      <p:sp>
        <p:nvSpPr>
          <p:cNvPr id="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214646-8566-019F-0799-1DC8F9F3E804}"/>
              </a:ext>
            </a:extLst>
          </p:cNvPr>
          <p:cNvSpPr>
            <a:spLocks noGrp="1"/>
          </p:cNvSpPr>
          <p:nvPr>
            <p:ph idx="1"/>
          </p:nvPr>
        </p:nvSpPr>
        <p:spPr>
          <a:xfrm>
            <a:off x="758952" y="2702053"/>
            <a:ext cx="4417695" cy="3483864"/>
          </a:xfrm>
        </p:spPr>
        <p:txBody>
          <a:bodyPr>
            <a:noAutofit/>
          </a:bodyPr>
          <a:lstStyle/>
          <a:p>
            <a:r>
              <a:rPr lang="en-US" sz="2600" dirty="0"/>
              <a:t>Situations where a dispute requires the intervention of federal troops </a:t>
            </a:r>
          </a:p>
          <a:p>
            <a:r>
              <a:rPr lang="en-US" sz="2600" dirty="0"/>
              <a:t>Letters spread all throughout Mississippi geographically </a:t>
            </a:r>
          </a:p>
          <a:p>
            <a:r>
              <a:rPr lang="en-US" sz="2600" dirty="0"/>
              <a:t>Insinuates a wider issue of violence towards freed people from white Southerners</a:t>
            </a:r>
          </a:p>
        </p:txBody>
      </p:sp>
      <p:pic>
        <p:nvPicPr>
          <p:cNvPr id="11" name="Picture 10" descr="A map of mississippi with red and yellow dots&#10;&#10;AI-generated content may be incorrect.">
            <a:extLst>
              <a:ext uri="{FF2B5EF4-FFF2-40B4-BE49-F238E27FC236}">
                <a16:creationId xmlns:a16="http://schemas.microsoft.com/office/drawing/2014/main" id="{F4A353E5-B329-38C9-B10A-385F3299299F}"/>
              </a:ext>
            </a:extLst>
          </p:cNvPr>
          <p:cNvPicPr>
            <a:picLocks noChangeAspect="1"/>
          </p:cNvPicPr>
          <p:nvPr/>
        </p:nvPicPr>
        <p:blipFill>
          <a:blip r:embed="rId2">
            <a:extLst>
              <a:ext uri="{28A0092B-C50C-407E-A947-70E740481C1C}">
                <a14:useLocalDpi xmlns:a14="http://schemas.microsoft.com/office/drawing/2010/main" val="0"/>
              </a:ext>
            </a:extLst>
          </a:blip>
          <a:srcRect l="1153"/>
          <a:stretch>
            <a:fillRect/>
          </a:stretch>
        </p:blipFill>
        <p:spPr>
          <a:xfrm>
            <a:off x="7684867" y="0"/>
            <a:ext cx="4504085" cy="6852062"/>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CB71F18A-6457-1A26-1038-A3D7C380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375" y="4570182"/>
            <a:ext cx="2017491" cy="2274102"/>
          </a:xfrm>
          <a:prstGeom prst="rect">
            <a:avLst/>
          </a:prstGeom>
        </p:spPr>
      </p:pic>
    </p:spTree>
    <p:extLst>
      <p:ext uri="{BB962C8B-B14F-4D97-AF65-F5344CB8AC3E}">
        <p14:creationId xmlns:p14="http://schemas.microsoft.com/office/powerpoint/2010/main" val="419787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C7412-859F-864E-B2A2-C89E2C447382}"/>
              </a:ext>
            </a:extLst>
          </p:cNvPr>
          <p:cNvSpPr>
            <a:spLocks noGrp="1"/>
          </p:cNvSpPr>
          <p:nvPr>
            <p:ph type="title"/>
          </p:nvPr>
        </p:nvSpPr>
        <p:spPr>
          <a:xfrm>
            <a:off x="572493" y="238539"/>
            <a:ext cx="11047013" cy="1434415"/>
          </a:xfrm>
        </p:spPr>
        <p:txBody>
          <a:bodyPr anchor="b">
            <a:normAutofit/>
          </a:bodyPr>
          <a:lstStyle/>
          <a:p>
            <a:r>
              <a:rPr lang="en-US" sz="3000" dirty="0"/>
              <a:t>Affidavit from Thomas Jones to Mississippi Governor Benjamin G. Humphreys; October 18, 1865</a:t>
            </a:r>
            <a:br>
              <a:rPr lang="en-US" sz="3000" dirty="0"/>
            </a:br>
            <a:endParaRPr lang="en-US" sz="3000" dirty="0"/>
          </a:p>
        </p:txBody>
      </p:sp>
      <p:sp>
        <p:nvSpPr>
          <p:cNvPr id="205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C4C729E-C7F2-5AED-30DB-3A602A1C2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58" r="24671" b="-2"/>
          <a:stretch>
            <a:fillRect/>
          </a:stretch>
        </p:blipFill>
        <p:spPr bwMode="auto">
          <a:xfrm>
            <a:off x="1" y="1948068"/>
            <a:ext cx="4537124" cy="481347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D5F3A5-5CC7-487D-4DF1-20B4F69BDDC4}"/>
              </a:ext>
            </a:extLst>
          </p:cNvPr>
          <p:cNvSpPr>
            <a:spLocks noGrp="1"/>
          </p:cNvSpPr>
          <p:nvPr>
            <p:ph idx="1"/>
          </p:nvPr>
        </p:nvSpPr>
        <p:spPr>
          <a:xfrm>
            <a:off x="4905955" y="2071316"/>
            <a:ext cx="6713552" cy="4114800"/>
          </a:xfrm>
        </p:spPr>
        <p:txBody>
          <a:bodyPr anchor="t">
            <a:normAutofit/>
          </a:bodyPr>
          <a:lstStyle/>
          <a:p>
            <a:r>
              <a:rPr lang="en-US" dirty="0"/>
              <a:t>A letter describing the actions of Warren Peck of the Freedmen’s Bureau in Hazlehurst MS</a:t>
            </a:r>
          </a:p>
          <a:p>
            <a:r>
              <a:rPr lang="en-US" dirty="0"/>
              <a:t>A white man refused to pay back loans from freed people, so Peck and federal troops arrested him</a:t>
            </a:r>
          </a:p>
          <a:p>
            <a:r>
              <a:rPr lang="en-US" dirty="0"/>
              <a:t>Shows the need of federal troops to enforce the Freedmen’s Bureau’s orders </a:t>
            </a:r>
          </a:p>
        </p:txBody>
      </p:sp>
    </p:spTree>
    <p:extLst>
      <p:ext uri="{BB962C8B-B14F-4D97-AF65-F5344CB8AC3E}">
        <p14:creationId xmlns:p14="http://schemas.microsoft.com/office/powerpoint/2010/main" val="216523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58D8B-A7C9-4DDB-8719-71BF20797FFD}"/>
              </a:ext>
            </a:extLst>
          </p:cNvPr>
          <p:cNvSpPr>
            <a:spLocks noGrp="1"/>
          </p:cNvSpPr>
          <p:nvPr>
            <p:ph type="title"/>
          </p:nvPr>
        </p:nvSpPr>
        <p:spPr>
          <a:xfrm>
            <a:off x="640080" y="329184"/>
            <a:ext cx="6894576" cy="1783080"/>
          </a:xfrm>
        </p:spPr>
        <p:txBody>
          <a:bodyPr anchor="b">
            <a:normAutofit/>
          </a:bodyPr>
          <a:lstStyle/>
          <a:p>
            <a:r>
              <a:rPr lang="en-US" sz="5400"/>
              <a:t>Material Aid</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8A4300-D854-3C31-4785-C9C93D0243B2}"/>
              </a:ext>
            </a:extLst>
          </p:cNvPr>
          <p:cNvSpPr>
            <a:spLocks noGrp="1"/>
          </p:cNvSpPr>
          <p:nvPr>
            <p:ph idx="1"/>
          </p:nvPr>
        </p:nvSpPr>
        <p:spPr>
          <a:xfrm>
            <a:off x="640080" y="2706624"/>
            <a:ext cx="4877085" cy="3483864"/>
          </a:xfrm>
        </p:spPr>
        <p:txBody>
          <a:bodyPr>
            <a:normAutofit/>
          </a:bodyPr>
          <a:lstStyle/>
          <a:p>
            <a:r>
              <a:rPr lang="en-US" sz="2400" dirty="0"/>
              <a:t>Consists of anything physical that the Bureau could give to freed people </a:t>
            </a:r>
          </a:p>
          <a:p>
            <a:r>
              <a:rPr lang="en-US" sz="2400" dirty="0"/>
              <a:t>Out of 93 letters 49 were about the Freedmen’s Bureau giving material aid</a:t>
            </a:r>
          </a:p>
          <a:p>
            <a:r>
              <a:rPr lang="en-US" sz="2400" dirty="0"/>
              <a:t>However, of those 49 letters, all but 5 came from outside of Jackson</a:t>
            </a:r>
          </a:p>
        </p:txBody>
      </p:sp>
      <p:pic>
        <p:nvPicPr>
          <p:cNvPr id="6" name="Picture 5" descr="A map of mississippi with red and yellow dots&#10;&#10;AI-generated content may be incorrect.">
            <a:extLst>
              <a:ext uri="{FF2B5EF4-FFF2-40B4-BE49-F238E27FC236}">
                <a16:creationId xmlns:a16="http://schemas.microsoft.com/office/drawing/2014/main" id="{C8EAF932-741F-DABB-97AA-3495FE924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57" y="0"/>
            <a:ext cx="4592595" cy="685800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32B0AC3C-AC19-3DBE-A8B8-042F12C1F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165" y="4583898"/>
            <a:ext cx="2017491" cy="2274102"/>
          </a:xfrm>
          <a:prstGeom prst="rect">
            <a:avLst/>
          </a:prstGeom>
        </p:spPr>
      </p:pic>
    </p:spTree>
    <p:extLst>
      <p:ext uri="{BB962C8B-B14F-4D97-AF65-F5344CB8AC3E}">
        <p14:creationId xmlns:p14="http://schemas.microsoft.com/office/powerpoint/2010/main" val="232941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F0564-F116-35CC-0A7C-C53E31005BBD}"/>
              </a:ext>
            </a:extLst>
          </p:cNvPr>
          <p:cNvSpPr>
            <a:spLocks noGrp="1"/>
          </p:cNvSpPr>
          <p:nvPr>
            <p:ph type="title"/>
          </p:nvPr>
        </p:nvSpPr>
        <p:spPr>
          <a:xfrm>
            <a:off x="630936" y="639520"/>
            <a:ext cx="3429000" cy="1719072"/>
          </a:xfrm>
        </p:spPr>
        <p:txBody>
          <a:bodyPr anchor="b">
            <a:normAutofit fontScale="90000"/>
          </a:bodyPr>
          <a:lstStyle/>
          <a:p>
            <a:r>
              <a:rPr lang="en-US" sz="2800" dirty="0"/>
              <a:t>Order from Colonel O. C. Risdon to Captain J. P. Schooley; August 11, 1865</a:t>
            </a:r>
            <a:br>
              <a:rPr lang="en-US" sz="2200" dirty="0"/>
            </a:br>
            <a:endParaRPr lang="en-US" sz="2200" dirty="0"/>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1A2B88-2780-F1D0-BB4E-F17F01D0AD12}"/>
              </a:ext>
            </a:extLst>
          </p:cNvPr>
          <p:cNvSpPr>
            <a:spLocks noGrp="1"/>
          </p:cNvSpPr>
          <p:nvPr>
            <p:ph idx="1"/>
          </p:nvPr>
        </p:nvSpPr>
        <p:spPr>
          <a:xfrm>
            <a:off x="630936" y="2807208"/>
            <a:ext cx="3429000" cy="3410712"/>
          </a:xfrm>
        </p:spPr>
        <p:txBody>
          <a:bodyPr anchor="t">
            <a:noAutofit/>
          </a:bodyPr>
          <a:lstStyle/>
          <a:p>
            <a:r>
              <a:rPr lang="en-US" dirty="0"/>
              <a:t>A ration order giving 14 freed people 10 days of rations food each </a:t>
            </a:r>
          </a:p>
          <a:p>
            <a:r>
              <a:rPr lang="en-US" dirty="0"/>
              <a:t>Shows the sheer amount of material aid the Freedmen’s Bureau gave to freed people</a:t>
            </a:r>
          </a:p>
        </p:txBody>
      </p:sp>
      <p:pic>
        <p:nvPicPr>
          <p:cNvPr id="3074" name="Picture 2">
            <a:extLst>
              <a:ext uri="{FF2B5EF4-FFF2-40B4-BE49-F238E27FC236}">
                <a16:creationId xmlns:a16="http://schemas.microsoft.com/office/drawing/2014/main" id="{7FEC0874-E5C8-7BCA-E30C-0039A3B97E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0872" y="1306106"/>
            <a:ext cx="6903720" cy="424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4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1412D-F622-F1BC-8FD9-0B727DC6BF8F}"/>
              </a:ext>
            </a:extLst>
          </p:cNvPr>
          <p:cNvSpPr>
            <a:spLocks noGrp="1"/>
          </p:cNvSpPr>
          <p:nvPr>
            <p:ph type="title"/>
          </p:nvPr>
        </p:nvSpPr>
        <p:spPr>
          <a:xfrm>
            <a:off x="640080" y="329184"/>
            <a:ext cx="6894576" cy="1783080"/>
          </a:xfrm>
        </p:spPr>
        <p:txBody>
          <a:bodyPr anchor="b">
            <a:normAutofit/>
          </a:bodyPr>
          <a:lstStyle/>
          <a:p>
            <a:r>
              <a:rPr lang="en-US" sz="5400" dirty="0"/>
              <a:t>Educational Aid</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2C8D49-D642-88B7-33FC-A4C05FD69462}"/>
              </a:ext>
            </a:extLst>
          </p:cNvPr>
          <p:cNvSpPr>
            <a:spLocks noGrp="1"/>
          </p:cNvSpPr>
          <p:nvPr>
            <p:ph idx="1"/>
          </p:nvPr>
        </p:nvSpPr>
        <p:spPr>
          <a:xfrm>
            <a:off x="640080" y="2706624"/>
            <a:ext cx="4874036" cy="3483864"/>
          </a:xfrm>
        </p:spPr>
        <p:txBody>
          <a:bodyPr>
            <a:noAutofit/>
          </a:bodyPr>
          <a:lstStyle/>
          <a:p>
            <a:r>
              <a:rPr lang="en-US" sz="2500" dirty="0"/>
              <a:t>Providing education to freed people was a major goal of the Freemen’s Bureau</a:t>
            </a:r>
          </a:p>
          <a:p>
            <a:r>
              <a:rPr lang="en-US" sz="2500" dirty="0"/>
              <a:t>The Map shows few letters regarding the Bureau’s aid for freed people’s education</a:t>
            </a:r>
          </a:p>
          <a:p>
            <a:r>
              <a:rPr lang="en-US" sz="2500" dirty="0"/>
              <a:t>This is because the Bureau took a more administrative roll in running the freedmen’s school</a:t>
            </a:r>
          </a:p>
        </p:txBody>
      </p:sp>
      <p:pic>
        <p:nvPicPr>
          <p:cNvPr id="6" name="Picture 5" descr="A map of mississippi with many different colored triangles&#10;&#10;AI-generated content may be incorrect.">
            <a:extLst>
              <a:ext uri="{FF2B5EF4-FFF2-40B4-BE49-F238E27FC236}">
                <a16:creationId xmlns:a16="http://schemas.microsoft.com/office/drawing/2014/main" id="{08120AA7-C892-DE8F-F0C6-959D5820E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265" y="0"/>
            <a:ext cx="4644736" cy="6858000"/>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4AD71093-236B-080C-6729-33D38F33B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165" y="4583898"/>
            <a:ext cx="2017491" cy="2274102"/>
          </a:xfrm>
          <a:prstGeom prst="rect">
            <a:avLst/>
          </a:prstGeom>
        </p:spPr>
      </p:pic>
    </p:spTree>
    <p:extLst>
      <p:ext uri="{BB962C8B-B14F-4D97-AF65-F5344CB8AC3E}">
        <p14:creationId xmlns:p14="http://schemas.microsoft.com/office/powerpoint/2010/main" val="37064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34C01-761F-8FE5-402B-091B24A819DB}"/>
              </a:ext>
            </a:extLst>
          </p:cNvPr>
          <p:cNvSpPr>
            <a:spLocks noGrp="1"/>
          </p:cNvSpPr>
          <p:nvPr>
            <p:ph type="title"/>
          </p:nvPr>
        </p:nvSpPr>
        <p:spPr>
          <a:xfrm>
            <a:off x="640080" y="325369"/>
            <a:ext cx="4368602" cy="1956841"/>
          </a:xfrm>
        </p:spPr>
        <p:txBody>
          <a:bodyPr anchor="b">
            <a:normAutofit/>
          </a:bodyPr>
          <a:lstStyle/>
          <a:p>
            <a:r>
              <a:rPr lang="en-US" sz="2600"/>
              <a:t>Letter from H. Gardner to Mississippi Governor Benjamin G. Humphreys; May 16, 1866</a:t>
            </a:r>
            <a:br>
              <a:rPr lang="en-US" sz="2600"/>
            </a:br>
            <a:endParaRPr lang="en-US" sz="2600"/>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8BA988-625F-CA4C-C3AA-F9F6269A636A}"/>
              </a:ext>
            </a:extLst>
          </p:cNvPr>
          <p:cNvSpPr>
            <a:spLocks noGrp="1"/>
          </p:cNvSpPr>
          <p:nvPr>
            <p:ph idx="1"/>
          </p:nvPr>
        </p:nvSpPr>
        <p:spPr>
          <a:xfrm>
            <a:off x="640080" y="2872899"/>
            <a:ext cx="4243589" cy="3320668"/>
          </a:xfrm>
        </p:spPr>
        <p:txBody>
          <a:bodyPr>
            <a:normAutofit/>
          </a:bodyPr>
          <a:lstStyle/>
          <a:p>
            <a:r>
              <a:rPr lang="en-US" sz="2500" dirty="0"/>
              <a:t>A letter from the Freedmen’s Bureau stating that a freed people’s school can’t be established in the Mississippi State Penitentiary</a:t>
            </a:r>
          </a:p>
          <a:p>
            <a:r>
              <a:rPr lang="en-US" sz="2500" dirty="0"/>
              <a:t>Shows the administrative role the Bureau played in freed people’s education</a:t>
            </a:r>
          </a:p>
          <a:p>
            <a:endParaRPr lang="en-US" sz="2200" dirty="0"/>
          </a:p>
        </p:txBody>
      </p:sp>
      <p:pic>
        <p:nvPicPr>
          <p:cNvPr id="4098" name="Picture 2">
            <a:extLst>
              <a:ext uri="{FF2B5EF4-FFF2-40B4-BE49-F238E27FC236}">
                <a16:creationId xmlns:a16="http://schemas.microsoft.com/office/drawing/2014/main" id="{0042A8B1-EC34-2EA9-4EB4-0A90ED9DD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99" r="18915"/>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2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325</TotalTime>
  <Words>999</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The Bureau of Refugees, Freedmen, and Abandoned Lands in Mississippi</vt:lpstr>
      <vt:lpstr>What is the Freedmen’s Bureau?</vt:lpstr>
      <vt:lpstr>Gauging the Bureau’s Effectiveness</vt:lpstr>
      <vt:lpstr>Military Protection</vt:lpstr>
      <vt:lpstr>Affidavit from Thomas Jones to Mississippi Governor Benjamin G. Humphreys; October 18, 1865 </vt:lpstr>
      <vt:lpstr>Material Aid</vt:lpstr>
      <vt:lpstr>Order from Colonel O. C. Risdon to Captain J. P. Schooley; August 11, 1865 </vt:lpstr>
      <vt:lpstr>Educational Aid</vt:lpstr>
      <vt:lpstr>Letter from H. Gardner to Mississippi Governor Benjamin G. Humphreys; May 16, 1866 </vt:lpstr>
      <vt:lpstr>Legal Aid</vt:lpstr>
      <vt:lpstr>Copy of letter from Lieutenant Stuart Eldridge to Lieutenant Colonel R. S. Donaldson; September 21, 1865 </vt:lpstr>
      <vt:lpstr>Results </vt:lpstr>
      <vt:lpstr>PowerPoint Presentation</vt:lpstr>
      <vt:lpstr>Decline of the Freedmen’s Bureau</vt:lpstr>
      <vt:lpstr>Decline of the Freedmen’s Bureau</vt:lpstr>
      <vt:lpstr>Conclusion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aidan kells</dc:creator>
  <cp:lastModifiedBy>aidan kells</cp:lastModifiedBy>
  <cp:revision>23</cp:revision>
  <dcterms:created xsi:type="dcterms:W3CDTF">2025-07-10T17:54:19Z</dcterms:created>
  <dcterms:modified xsi:type="dcterms:W3CDTF">2025-07-16T20:42:22Z</dcterms:modified>
</cp:coreProperties>
</file>